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90" r:id="rId6"/>
    <p:sldId id="291" r:id="rId7"/>
    <p:sldId id="257" r:id="rId8"/>
    <p:sldId id="285" r:id="rId9"/>
    <p:sldId id="280" r:id="rId10"/>
    <p:sldId id="260" r:id="rId11"/>
    <p:sldId id="286" r:id="rId12"/>
    <p:sldId id="287" r:id="rId13"/>
    <p:sldId id="289" r:id="rId14"/>
    <p:sldId id="277" r:id="rId15"/>
    <p:sldId id="28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55" autoAdjust="0"/>
    <p:restoredTop sz="94660"/>
  </p:normalViewPr>
  <p:slideViewPr>
    <p:cSldViewPr snapToGrid="0" snapToObjects="1">
      <p:cViewPr varScale="1">
        <p:scale>
          <a:sx n="79" d="100"/>
          <a:sy n="79" d="100"/>
        </p:scale>
        <p:origin x="51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C87CB-5742-4BD9-85AF-FAC1D18A9519}" type="datetimeFigureOut">
              <a:rPr lang="nl-NL" smtClean="0"/>
              <a:t>18-11-2019</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6A945E-0464-4A11-92FC-72E1F45BC073}" type="slidenum">
              <a:rPr lang="nl-NL" smtClean="0"/>
              <a:t>‹nr.›</a:t>
            </a:fld>
            <a:endParaRPr lang="nl-NL"/>
          </a:p>
        </p:txBody>
      </p:sp>
    </p:spTree>
    <p:extLst>
      <p:ext uri="{BB962C8B-B14F-4D97-AF65-F5344CB8AC3E}">
        <p14:creationId xmlns:p14="http://schemas.microsoft.com/office/powerpoint/2010/main" val="1575617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a:t>Klik om de stijl te bewerken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Date Placeholder 3"/>
          <p:cNvSpPr>
            <a:spLocks noGrp="1"/>
          </p:cNvSpPr>
          <p:nvPr>
            <p:ph type="dt" sz="half" idx="10"/>
          </p:nvPr>
        </p:nvSpPr>
        <p:spPr/>
        <p:txBody>
          <a:bodyPr/>
          <a:lstStyle/>
          <a:p>
            <a:fld id="{5814B29C-9D1F-3D43-9B6D-1D140C974B20}"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139299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814B29C-9D1F-3D43-9B6D-1D140C974B20}"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2390369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814B29C-9D1F-3D43-9B6D-1D140C974B20}"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3875470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814B29C-9D1F-3D43-9B6D-1D140C974B20}"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4035418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5814B29C-9D1F-3D43-9B6D-1D140C974B20}"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610701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5814B29C-9D1F-3D43-9B6D-1D140C974B20}"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3908630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5814B29C-9D1F-3D43-9B6D-1D140C974B20}" type="datetimeFigureOut">
              <a:rPr lang="en-US" smtClean="0"/>
              <a:t>11/18/2019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349462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5814B29C-9D1F-3D43-9B6D-1D140C974B20}" type="datetimeFigureOut">
              <a:rPr lang="en-US" smtClean="0"/>
              <a:t>11/18/2019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259529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4B29C-9D1F-3D43-9B6D-1D140C974B20}" type="datetimeFigureOut">
              <a:rPr lang="en-US" smtClean="0"/>
              <a:t>11/18/2019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590650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5814B29C-9D1F-3D43-9B6D-1D140C974B20}"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3817868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5814B29C-9D1F-3D43-9B6D-1D140C974B20}"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1024570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4B29C-9D1F-3D43-9B6D-1D140C974B20}" type="datetimeFigureOut">
              <a:rPr lang="en-US" smtClean="0"/>
              <a:t>11/18/2019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2AA20-3C7A-5C4F-899D-B6C6F202926B}" type="slidenum">
              <a:rPr lang="en-US" smtClean="0"/>
              <a:t>‹nr.›</a:t>
            </a:fld>
            <a:endParaRPr lang="en-US"/>
          </a:p>
        </p:txBody>
      </p:sp>
    </p:spTree>
    <p:extLst>
      <p:ext uri="{BB962C8B-B14F-4D97-AF65-F5344CB8AC3E}">
        <p14:creationId xmlns:p14="http://schemas.microsoft.com/office/powerpoint/2010/main" val="3495928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F30C6974-060A-495E-BC68-93857EE8A64D}"/>
              </a:ext>
            </a:extLst>
          </p:cNvPr>
          <p:cNvSpPr txBox="1"/>
          <p:nvPr/>
        </p:nvSpPr>
        <p:spPr>
          <a:xfrm>
            <a:off x="1722474" y="3768362"/>
            <a:ext cx="4440959" cy="646331"/>
          </a:xfrm>
          <a:prstGeom prst="rect">
            <a:avLst/>
          </a:prstGeom>
          <a:noFill/>
        </p:spPr>
        <p:txBody>
          <a:bodyPr wrap="none" rtlCol="0">
            <a:spAutoFit/>
          </a:bodyPr>
          <a:lstStyle/>
          <a:p>
            <a:r>
              <a:rPr lang="nl-NL" sz="3600" dirty="0"/>
              <a:t>Berekeningen glasteelt</a:t>
            </a: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750" y="1253514"/>
            <a:ext cx="7818499" cy="1738615"/>
          </a:xfrm>
          <a:prstGeom prst="rect">
            <a:avLst/>
          </a:prstGeom>
        </p:spPr>
      </p:pic>
    </p:spTree>
    <p:extLst>
      <p:ext uri="{BB962C8B-B14F-4D97-AF65-F5344CB8AC3E}">
        <p14:creationId xmlns:p14="http://schemas.microsoft.com/office/powerpoint/2010/main" val="924312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ACA5DDC-A26B-4FA0-BF24-E5929B12A98C}"/>
              </a:ext>
            </a:extLst>
          </p:cNvPr>
          <p:cNvSpPr/>
          <p:nvPr/>
        </p:nvSpPr>
        <p:spPr>
          <a:xfrm>
            <a:off x="531627" y="728472"/>
            <a:ext cx="2666949" cy="388696"/>
          </a:xfrm>
          <a:prstGeom prst="rect">
            <a:avLst/>
          </a:prstGeom>
        </p:spPr>
        <p:txBody>
          <a:bodyPr wrap="none">
            <a:spAutoFit/>
          </a:bodyPr>
          <a:lstStyle/>
          <a:p>
            <a:pPr lvl="0">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7. Oppervlakte berekening</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Afbeelding 3">
            <a:extLst>
              <a:ext uri="{FF2B5EF4-FFF2-40B4-BE49-F238E27FC236}">
                <a16:creationId xmlns:a16="http://schemas.microsoft.com/office/drawing/2014/main" id="{75076F65-07F8-4F3E-9A15-DE71AB100DB6}"/>
              </a:ext>
            </a:extLst>
          </p:cNvPr>
          <p:cNvPicPr/>
          <p:nvPr/>
        </p:nvPicPr>
        <p:blipFill>
          <a:blip r:embed="rId2"/>
          <a:stretch>
            <a:fillRect/>
          </a:stretch>
        </p:blipFill>
        <p:spPr>
          <a:xfrm>
            <a:off x="1559551" y="1103264"/>
            <a:ext cx="5525165" cy="2627460"/>
          </a:xfrm>
          <a:prstGeom prst="rect">
            <a:avLst/>
          </a:prstGeom>
        </p:spPr>
      </p:pic>
      <p:sp>
        <p:nvSpPr>
          <p:cNvPr id="3" name="Rechthoek 2">
            <a:extLst>
              <a:ext uri="{FF2B5EF4-FFF2-40B4-BE49-F238E27FC236}">
                <a16:creationId xmlns:a16="http://schemas.microsoft.com/office/drawing/2014/main" id="{7A138C6D-1CA0-492F-B34D-20CCFDF91F26}"/>
              </a:ext>
            </a:extLst>
          </p:cNvPr>
          <p:cNvSpPr/>
          <p:nvPr/>
        </p:nvSpPr>
        <p:spPr>
          <a:xfrm>
            <a:off x="531627" y="3730724"/>
            <a:ext cx="7581015" cy="685059"/>
          </a:xfrm>
          <a:prstGeom prst="rect">
            <a:avLst/>
          </a:prstGeom>
        </p:spPr>
        <p:txBody>
          <a:bodyPr wrap="square">
            <a:spAutoFit/>
          </a:bodyPr>
          <a:lstStyle/>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Een perceel is 260 meter lang en 80 meter breed , aan de korte kant liggen 2 kopeinden van 5 meter breed. De kopakkers worden niet gespoten.</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hthoek 4">
            <a:extLst>
              <a:ext uri="{FF2B5EF4-FFF2-40B4-BE49-F238E27FC236}">
                <a16:creationId xmlns:a16="http://schemas.microsoft.com/office/drawing/2014/main" id="{6E213AB5-F025-4E81-8880-ECAC00F78078}"/>
              </a:ext>
            </a:extLst>
          </p:cNvPr>
          <p:cNvSpPr/>
          <p:nvPr/>
        </p:nvSpPr>
        <p:spPr>
          <a:xfrm>
            <a:off x="531627" y="4483476"/>
            <a:ext cx="4176784" cy="388696"/>
          </a:xfrm>
          <a:prstGeom prst="rect">
            <a:avLst/>
          </a:prstGeom>
        </p:spPr>
        <p:txBody>
          <a:bodyPr wrap="none">
            <a:spAutoFit/>
          </a:bodyPr>
          <a:lstStyle/>
          <a:p>
            <a:pPr>
              <a:lnSpc>
                <a:spcPct val="107000"/>
              </a:lnSpc>
              <a:spcAft>
                <a:spcPts val="800"/>
              </a:spcAft>
            </a:pPr>
            <a:r>
              <a:rPr lang="nl-NL" b="1" dirty="0">
                <a:latin typeface="Calibri" panose="020F0502020204030204" pitchFamily="34" charset="0"/>
                <a:ea typeface="Calibri" panose="020F0502020204030204" pitchFamily="34" charset="0"/>
                <a:cs typeface="Times New Roman" panose="02020603050405020304" pitchFamily="18" charset="0"/>
              </a:rPr>
              <a:t>Hoeveel hectare is het te spuiten perceel?</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kstvak 5">
            <a:extLst>
              <a:ext uri="{FF2B5EF4-FFF2-40B4-BE49-F238E27FC236}">
                <a16:creationId xmlns:a16="http://schemas.microsoft.com/office/drawing/2014/main" id="{99C6ED66-5B1D-4969-9296-16D59590AE6F}"/>
              </a:ext>
            </a:extLst>
          </p:cNvPr>
          <p:cNvSpPr txBox="1"/>
          <p:nvPr/>
        </p:nvSpPr>
        <p:spPr>
          <a:xfrm>
            <a:off x="531627" y="5273748"/>
            <a:ext cx="5390707" cy="923330"/>
          </a:xfrm>
          <a:prstGeom prst="rect">
            <a:avLst/>
          </a:prstGeom>
          <a:noFill/>
        </p:spPr>
        <p:txBody>
          <a:bodyPr wrap="square" rtlCol="0">
            <a:spAutoFit/>
          </a:bodyPr>
          <a:lstStyle/>
          <a:p>
            <a:r>
              <a:rPr lang="nl-NL" dirty="0"/>
              <a:t>260 m - 5m - 5m = 250 meter lang</a:t>
            </a:r>
          </a:p>
          <a:p>
            <a:endParaRPr lang="nl-NL" dirty="0"/>
          </a:p>
          <a:p>
            <a:r>
              <a:rPr lang="nl-NL" dirty="0"/>
              <a:t>250 m x 80 m = 20.000 m2 = 2 ha</a:t>
            </a:r>
          </a:p>
        </p:txBody>
      </p:sp>
    </p:spTree>
    <p:extLst>
      <p:ext uri="{BB962C8B-B14F-4D97-AF65-F5344CB8AC3E}">
        <p14:creationId xmlns:p14="http://schemas.microsoft.com/office/powerpoint/2010/main" val="334670557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1D51197F-8107-49C4-A3F3-10A02E3FC815}"/>
              </a:ext>
            </a:extLst>
          </p:cNvPr>
          <p:cNvSpPr/>
          <p:nvPr/>
        </p:nvSpPr>
        <p:spPr>
          <a:xfrm>
            <a:off x="701749" y="264317"/>
            <a:ext cx="1449628" cy="388696"/>
          </a:xfrm>
          <a:prstGeom prst="rect">
            <a:avLst/>
          </a:prstGeom>
        </p:spPr>
        <p:txBody>
          <a:bodyPr wrap="none">
            <a:spAutoFit/>
          </a:bodyPr>
          <a:lstStyle/>
          <a:p>
            <a:pPr lvl="0">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8. Tabel lezen</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Afbeelding 4">
            <a:extLst>
              <a:ext uri="{FF2B5EF4-FFF2-40B4-BE49-F238E27FC236}">
                <a16:creationId xmlns:a16="http://schemas.microsoft.com/office/drawing/2014/main" id="{388D9B97-9F89-447C-B194-0F9B77E7A46C}"/>
              </a:ext>
            </a:extLst>
          </p:cNvPr>
          <p:cNvPicPr/>
          <p:nvPr/>
        </p:nvPicPr>
        <p:blipFill>
          <a:blip r:embed="rId2"/>
          <a:stretch>
            <a:fillRect/>
          </a:stretch>
        </p:blipFill>
        <p:spPr>
          <a:xfrm>
            <a:off x="584790" y="684911"/>
            <a:ext cx="6209414" cy="2699722"/>
          </a:xfrm>
          <a:prstGeom prst="rect">
            <a:avLst/>
          </a:prstGeom>
        </p:spPr>
      </p:pic>
      <p:sp>
        <p:nvSpPr>
          <p:cNvPr id="3" name="Rechthoek 2">
            <a:extLst>
              <a:ext uri="{FF2B5EF4-FFF2-40B4-BE49-F238E27FC236}">
                <a16:creationId xmlns:a16="http://schemas.microsoft.com/office/drawing/2014/main" id="{04C1ECF7-5583-4FE0-90DE-6063F6FE3592}"/>
              </a:ext>
            </a:extLst>
          </p:cNvPr>
          <p:cNvSpPr/>
          <p:nvPr/>
        </p:nvSpPr>
        <p:spPr>
          <a:xfrm>
            <a:off x="382772" y="3197903"/>
            <a:ext cx="7921256" cy="2145396"/>
          </a:xfrm>
          <a:prstGeom prst="rect">
            <a:avLst/>
          </a:prstGeom>
        </p:spPr>
        <p:txBody>
          <a:bodyPr wrap="square">
            <a:spAutoFit/>
          </a:bodyPr>
          <a:lstStyle/>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Er wordt een bespuiting uitgevoerd met een spuitboom in de chrysanten, dopafstand 40 cm.</a:t>
            </a:r>
            <a:endParaRPr lang="nl-N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De spuitboom loopt 6 km per uur. Op de spuitboom zitten 11002 doppen en er wordt gespoten met een druk van 6 bar.</a:t>
            </a:r>
            <a:endParaRPr lang="nl-N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b="1" dirty="0">
                <a:latin typeface="Calibri" panose="020F0502020204030204" pitchFamily="34" charset="0"/>
                <a:ea typeface="Calibri" panose="020F0502020204030204" pitchFamily="34" charset="0"/>
                <a:cs typeface="Times New Roman" panose="02020603050405020304" pitchFamily="18" charset="0"/>
              </a:rPr>
              <a:t> </a:t>
            </a:r>
            <a:r>
              <a:rPr lang="nl-NL" b="1" dirty="0"/>
              <a:t>Hoeveel water wordt er dan per 100 m2 </a:t>
            </a:r>
            <a:r>
              <a:rPr lang="nl-NL" b="1" dirty="0" err="1"/>
              <a:t>verspoten</a:t>
            </a:r>
            <a:r>
              <a:rPr lang="nl-NL" b="1" dirty="0"/>
              <a:t>?</a:t>
            </a:r>
            <a:endParaRPr lang="nl-NL" dirty="0"/>
          </a:p>
          <a:p>
            <a:pPr>
              <a:lnSpc>
                <a:spcPct val="107000"/>
              </a:lnSpc>
              <a:spcAft>
                <a:spcPts val="80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kstvak 5">
            <a:extLst>
              <a:ext uri="{FF2B5EF4-FFF2-40B4-BE49-F238E27FC236}">
                <a16:creationId xmlns:a16="http://schemas.microsoft.com/office/drawing/2014/main" id="{5D25EE2A-6AAE-41E4-B76F-FC35CDA3069E}"/>
              </a:ext>
            </a:extLst>
          </p:cNvPr>
          <p:cNvSpPr txBox="1"/>
          <p:nvPr/>
        </p:nvSpPr>
        <p:spPr>
          <a:xfrm>
            <a:off x="276447" y="5827468"/>
            <a:ext cx="7825563" cy="923330"/>
          </a:xfrm>
          <a:prstGeom prst="rect">
            <a:avLst/>
          </a:prstGeom>
          <a:noFill/>
        </p:spPr>
        <p:txBody>
          <a:bodyPr wrap="square" rtlCol="0">
            <a:spAutoFit/>
          </a:bodyPr>
          <a:lstStyle/>
          <a:p>
            <a:r>
              <a:rPr lang="nl-NL" dirty="0"/>
              <a:t>6000 meter x 0.4 meter dopafstand =2400 m2/uur </a:t>
            </a:r>
          </a:p>
          <a:p>
            <a:endParaRPr lang="nl-NL" dirty="0"/>
          </a:p>
          <a:p>
            <a:r>
              <a:rPr lang="nl-NL" dirty="0"/>
              <a:t>0.24 ha x 280 lt. Vloeistof/uur = 67.2 lt./vloeistof : 60 min = 1.12 </a:t>
            </a:r>
            <a:r>
              <a:rPr lang="nl-NL" dirty="0" err="1"/>
              <a:t>lt</a:t>
            </a:r>
            <a:r>
              <a:rPr lang="nl-NL" dirty="0"/>
              <a:t>/min/dop</a:t>
            </a:r>
          </a:p>
        </p:txBody>
      </p:sp>
      <p:sp>
        <p:nvSpPr>
          <p:cNvPr id="9" name="Tekstvak 8">
            <a:extLst>
              <a:ext uri="{FF2B5EF4-FFF2-40B4-BE49-F238E27FC236}">
                <a16:creationId xmlns:a16="http://schemas.microsoft.com/office/drawing/2014/main" id="{098701BC-8336-43D6-BE60-851681E926E2}"/>
              </a:ext>
            </a:extLst>
          </p:cNvPr>
          <p:cNvSpPr txBox="1"/>
          <p:nvPr/>
        </p:nvSpPr>
        <p:spPr>
          <a:xfrm>
            <a:off x="382772" y="4963059"/>
            <a:ext cx="8155172" cy="369332"/>
          </a:xfrm>
          <a:prstGeom prst="rect">
            <a:avLst/>
          </a:prstGeom>
          <a:noFill/>
        </p:spPr>
        <p:txBody>
          <a:bodyPr wrap="square" rtlCol="0">
            <a:spAutoFit/>
          </a:bodyPr>
          <a:lstStyle/>
          <a:p>
            <a:r>
              <a:rPr lang="nl-NL" dirty="0"/>
              <a:t>280 </a:t>
            </a:r>
            <a:r>
              <a:rPr lang="nl-NL" dirty="0" err="1"/>
              <a:t>lt</a:t>
            </a:r>
            <a:r>
              <a:rPr lang="nl-NL" dirty="0"/>
              <a:t>/ha = 280 : 10.000 m2 = 0.028 </a:t>
            </a:r>
            <a:r>
              <a:rPr lang="nl-NL" dirty="0" err="1"/>
              <a:t>lt</a:t>
            </a:r>
            <a:r>
              <a:rPr lang="nl-NL" dirty="0"/>
              <a:t>/m2 x 100 m2 = 2.8 liter water per 100m2 </a:t>
            </a:r>
          </a:p>
        </p:txBody>
      </p:sp>
      <p:sp>
        <p:nvSpPr>
          <p:cNvPr id="10" name="Tekstvak 9">
            <a:extLst>
              <a:ext uri="{FF2B5EF4-FFF2-40B4-BE49-F238E27FC236}">
                <a16:creationId xmlns:a16="http://schemas.microsoft.com/office/drawing/2014/main" id="{744BA6F4-8F51-417D-8C70-DC626A32A800}"/>
              </a:ext>
            </a:extLst>
          </p:cNvPr>
          <p:cNvSpPr txBox="1"/>
          <p:nvPr/>
        </p:nvSpPr>
        <p:spPr>
          <a:xfrm>
            <a:off x="382772" y="5387991"/>
            <a:ext cx="6719777" cy="369332"/>
          </a:xfrm>
          <a:prstGeom prst="rect">
            <a:avLst/>
          </a:prstGeom>
          <a:noFill/>
        </p:spPr>
        <p:txBody>
          <a:bodyPr wrap="square" rtlCol="0">
            <a:spAutoFit/>
          </a:bodyPr>
          <a:lstStyle/>
          <a:p>
            <a:r>
              <a:rPr lang="nl-NL" b="1" dirty="0"/>
              <a:t>Berekening afgifte dop per liter</a:t>
            </a:r>
            <a:r>
              <a:rPr lang="nl-NL" dirty="0"/>
              <a:t>.</a:t>
            </a:r>
          </a:p>
        </p:txBody>
      </p:sp>
      <p:sp>
        <p:nvSpPr>
          <p:cNvPr id="11" name="Pijl: rechts 10">
            <a:extLst>
              <a:ext uri="{FF2B5EF4-FFF2-40B4-BE49-F238E27FC236}">
                <a16:creationId xmlns:a16="http://schemas.microsoft.com/office/drawing/2014/main" id="{0B75A86A-F528-4678-98DC-208BB2DC8E8E}"/>
              </a:ext>
            </a:extLst>
          </p:cNvPr>
          <p:cNvSpPr/>
          <p:nvPr/>
        </p:nvSpPr>
        <p:spPr>
          <a:xfrm rot="11010907">
            <a:off x="4657061" y="2192747"/>
            <a:ext cx="940981" cy="21265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0133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7255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inhoud 9">
            <a:extLst>
              <a:ext uri="{FF2B5EF4-FFF2-40B4-BE49-F238E27FC236}">
                <a16:creationId xmlns:a16="http://schemas.microsoft.com/office/drawing/2014/main" id="{ED4AAE6D-8797-4DD7-8BD6-6420452AB76C}"/>
              </a:ext>
            </a:extLst>
          </p:cNvPr>
          <p:cNvPicPr>
            <a:picLocks noGrp="1" noChangeAspect="1"/>
          </p:cNvPicPr>
          <p:nvPr>
            <p:ph idx="1"/>
          </p:nvPr>
        </p:nvPicPr>
        <p:blipFill>
          <a:blip r:embed="rId2"/>
          <a:stretch>
            <a:fillRect/>
          </a:stretch>
        </p:blipFill>
        <p:spPr>
          <a:xfrm>
            <a:off x="1147071" y="639906"/>
            <a:ext cx="6459713" cy="1677384"/>
          </a:xfrm>
          <a:prstGeom prst="rect">
            <a:avLst/>
          </a:prstGeom>
        </p:spPr>
      </p:pic>
      <p:pic>
        <p:nvPicPr>
          <p:cNvPr id="11" name="Afbeelding 10">
            <a:extLst>
              <a:ext uri="{FF2B5EF4-FFF2-40B4-BE49-F238E27FC236}">
                <a16:creationId xmlns:a16="http://schemas.microsoft.com/office/drawing/2014/main" id="{37AE21F6-5431-4ED7-94D2-894EC842B65E}"/>
              </a:ext>
            </a:extLst>
          </p:cNvPr>
          <p:cNvPicPr>
            <a:picLocks noChangeAspect="1"/>
          </p:cNvPicPr>
          <p:nvPr/>
        </p:nvPicPr>
        <p:blipFill>
          <a:blip r:embed="rId3"/>
          <a:stretch>
            <a:fillRect/>
          </a:stretch>
        </p:blipFill>
        <p:spPr>
          <a:xfrm>
            <a:off x="1373256" y="2645664"/>
            <a:ext cx="6233528" cy="1013269"/>
          </a:xfrm>
          <a:prstGeom prst="rect">
            <a:avLst/>
          </a:prstGeom>
        </p:spPr>
      </p:pic>
      <p:pic>
        <p:nvPicPr>
          <p:cNvPr id="12" name="Afbeelding 11">
            <a:extLst>
              <a:ext uri="{FF2B5EF4-FFF2-40B4-BE49-F238E27FC236}">
                <a16:creationId xmlns:a16="http://schemas.microsoft.com/office/drawing/2014/main" id="{00B90636-752A-4CCF-A18D-D0B37F2EB62F}"/>
              </a:ext>
            </a:extLst>
          </p:cNvPr>
          <p:cNvPicPr>
            <a:picLocks noChangeAspect="1"/>
          </p:cNvPicPr>
          <p:nvPr/>
        </p:nvPicPr>
        <p:blipFill>
          <a:blip r:embed="rId4"/>
          <a:stretch>
            <a:fillRect/>
          </a:stretch>
        </p:blipFill>
        <p:spPr>
          <a:xfrm>
            <a:off x="1373256" y="4476178"/>
            <a:ext cx="6657574" cy="1279779"/>
          </a:xfrm>
          <a:prstGeom prst="rect">
            <a:avLst/>
          </a:prstGeom>
        </p:spPr>
      </p:pic>
    </p:spTree>
    <p:extLst>
      <p:ext uri="{BB962C8B-B14F-4D97-AF65-F5344CB8AC3E}">
        <p14:creationId xmlns:p14="http://schemas.microsoft.com/office/powerpoint/2010/main" val="2160082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73A8FFE8-A634-49EE-9E6D-10159106942A}"/>
              </a:ext>
            </a:extLst>
          </p:cNvPr>
          <p:cNvPicPr>
            <a:picLocks noGrp="1" noChangeAspect="1"/>
          </p:cNvPicPr>
          <p:nvPr>
            <p:ph idx="1"/>
          </p:nvPr>
        </p:nvPicPr>
        <p:blipFill>
          <a:blip r:embed="rId2"/>
          <a:stretch>
            <a:fillRect/>
          </a:stretch>
        </p:blipFill>
        <p:spPr>
          <a:xfrm>
            <a:off x="207264" y="706159"/>
            <a:ext cx="5435155" cy="3413816"/>
          </a:xfrm>
          <a:prstGeom prst="rect">
            <a:avLst/>
          </a:prstGeom>
        </p:spPr>
      </p:pic>
      <p:pic>
        <p:nvPicPr>
          <p:cNvPr id="5" name="Afbeelding 4">
            <a:extLst>
              <a:ext uri="{FF2B5EF4-FFF2-40B4-BE49-F238E27FC236}">
                <a16:creationId xmlns:a16="http://schemas.microsoft.com/office/drawing/2014/main" id="{020B6FA8-D28E-4AF4-A0EE-80CDDE010650}"/>
              </a:ext>
            </a:extLst>
          </p:cNvPr>
          <p:cNvPicPr>
            <a:picLocks noChangeAspect="1"/>
          </p:cNvPicPr>
          <p:nvPr/>
        </p:nvPicPr>
        <p:blipFill>
          <a:blip r:embed="rId3"/>
          <a:stretch>
            <a:fillRect/>
          </a:stretch>
        </p:blipFill>
        <p:spPr>
          <a:xfrm>
            <a:off x="646176" y="4303776"/>
            <a:ext cx="7951780" cy="2217039"/>
          </a:xfrm>
          <a:prstGeom prst="rect">
            <a:avLst/>
          </a:prstGeom>
        </p:spPr>
      </p:pic>
      <p:pic>
        <p:nvPicPr>
          <p:cNvPr id="6" name="Afbeelding 5">
            <a:extLst>
              <a:ext uri="{FF2B5EF4-FFF2-40B4-BE49-F238E27FC236}">
                <a16:creationId xmlns:a16="http://schemas.microsoft.com/office/drawing/2014/main" id="{BD8F3439-D2ED-4180-B224-756496A2969C}"/>
              </a:ext>
            </a:extLst>
          </p:cNvPr>
          <p:cNvPicPr>
            <a:picLocks noChangeAspect="1"/>
          </p:cNvPicPr>
          <p:nvPr/>
        </p:nvPicPr>
        <p:blipFill>
          <a:blip r:embed="rId4"/>
          <a:stretch>
            <a:fillRect/>
          </a:stretch>
        </p:blipFill>
        <p:spPr>
          <a:xfrm>
            <a:off x="4971898" y="942213"/>
            <a:ext cx="3868826" cy="1612011"/>
          </a:xfrm>
          <a:prstGeom prst="rect">
            <a:avLst/>
          </a:prstGeom>
        </p:spPr>
      </p:pic>
    </p:spTree>
    <p:extLst>
      <p:ext uri="{BB962C8B-B14F-4D97-AF65-F5344CB8AC3E}">
        <p14:creationId xmlns:p14="http://schemas.microsoft.com/office/powerpoint/2010/main" val="3348397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5D358FD-60B3-47C4-87DC-F66EF149144A}"/>
              </a:ext>
            </a:extLst>
          </p:cNvPr>
          <p:cNvSpPr/>
          <p:nvPr/>
        </p:nvSpPr>
        <p:spPr>
          <a:xfrm>
            <a:off x="1233377" y="1418468"/>
            <a:ext cx="6209414" cy="1980735"/>
          </a:xfrm>
          <a:prstGeom prst="rect">
            <a:avLst/>
          </a:prstGeom>
        </p:spPr>
        <p:txBody>
          <a:bodyPr wrap="square">
            <a:spAutoFit/>
          </a:bodyPr>
          <a:lstStyle/>
          <a:p>
            <a:pPr marL="342900" lvl="0" indent="-342900">
              <a:lnSpc>
                <a:spcPct val="107000"/>
              </a:lnSpc>
              <a:spcAft>
                <a:spcPts val="800"/>
              </a:spcAft>
              <a:buFont typeface="+mj-lt"/>
              <a:buAutoNum type="arabicPeriod"/>
            </a:pPr>
            <a:r>
              <a:rPr lang="nl-NL" sz="2400" dirty="0">
                <a:latin typeface="Calibri" panose="020F0502020204030204" pitchFamily="34" charset="0"/>
                <a:ea typeface="Calibri" panose="020F0502020204030204" pitchFamily="34" charset="0"/>
                <a:cs typeface="Times New Roman" panose="02020603050405020304" pitchFamily="18" charset="0"/>
              </a:rPr>
              <a:t>Bereken hoeveelheid water:</a:t>
            </a:r>
            <a:endParaRPr lang="nl-N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In een kas moeten 7 kappen gespoten worden.</a:t>
            </a:r>
            <a:endParaRPr lang="nl-N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Een kap is 9.60 m breed en 100 m lang.</a:t>
            </a:r>
            <a:endParaRPr lang="nl-N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Het waterverbruik is 1000 liter per ha om de aanwezige spint goed te raken.</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hthoek 2">
            <a:extLst>
              <a:ext uri="{FF2B5EF4-FFF2-40B4-BE49-F238E27FC236}">
                <a16:creationId xmlns:a16="http://schemas.microsoft.com/office/drawing/2014/main" id="{A94E56C0-BBE3-40DD-A037-C61C57AD369F}"/>
              </a:ext>
            </a:extLst>
          </p:cNvPr>
          <p:cNvSpPr/>
          <p:nvPr/>
        </p:nvSpPr>
        <p:spPr>
          <a:xfrm>
            <a:off x="1233377" y="3511098"/>
            <a:ext cx="4301177" cy="388696"/>
          </a:xfrm>
          <a:prstGeom prst="rect">
            <a:avLst/>
          </a:prstGeom>
        </p:spPr>
        <p:txBody>
          <a:bodyPr wrap="none">
            <a:spAutoFit/>
          </a:bodyPr>
          <a:lstStyle/>
          <a:p>
            <a:pPr>
              <a:lnSpc>
                <a:spcPct val="107000"/>
              </a:lnSpc>
              <a:spcAft>
                <a:spcPts val="800"/>
              </a:spcAft>
            </a:pPr>
            <a:r>
              <a:rPr lang="nl-NL" b="1" dirty="0">
                <a:latin typeface="Calibri" panose="020F0502020204030204" pitchFamily="34" charset="0"/>
                <a:ea typeface="Calibri" panose="020F0502020204030204" pitchFamily="34" charset="0"/>
                <a:cs typeface="Times New Roman" panose="02020603050405020304" pitchFamily="18" charset="0"/>
              </a:rPr>
              <a:t>Hoeveel water is nodig voor de bespuiting?</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kstvak 4">
            <a:extLst>
              <a:ext uri="{FF2B5EF4-FFF2-40B4-BE49-F238E27FC236}">
                <a16:creationId xmlns:a16="http://schemas.microsoft.com/office/drawing/2014/main" id="{3022D67C-C113-47C2-84F8-8E0E5044AE7B}"/>
              </a:ext>
            </a:extLst>
          </p:cNvPr>
          <p:cNvSpPr txBox="1"/>
          <p:nvPr/>
        </p:nvSpPr>
        <p:spPr>
          <a:xfrm>
            <a:off x="1233377" y="4093534"/>
            <a:ext cx="5975498" cy="2031325"/>
          </a:xfrm>
          <a:prstGeom prst="rect">
            <a:avLst/>
          </a:prstGeom>
          <a:noFill/>
        </p:spPr>
        <p:txBody>
          <a:bodyPr wrap="square" rtlCol="0">
            <a:spAutoFit/>
          </a:bodyPr>
          <a:lstStyle/>
          <a:p>
            <a:r>
              <a:rPr lang="nl-NL" dirty="0"/>
              <a:t>9.6 x 100 = 960</a:t>
            </a:r>
          </a:p>
          <a:p>
            <a:endParaRPr lang="nl-NL" dirty="0"/>
          </a:p>
          <a:p>
            <a:r>
              <a:rPr lang="nl-NL" dirty="0"/>
              <a:t>960 x 7 = 6720</a:t>
            </a:r>
          </a:p>
          <a:p>
            <a:endParaRPr lang="nl-NL" dirty="0"/>
          </a:p>
          <a:p>
            <a:r>
              <a:rPr lang="nl-NL" dirty="0"/>
              <a:t>1000 </a:t>
            </a:r>
            <a:r>
              <a:rPr lang="nl-NL" dirty="0" err="1"/>
              <a:t>lt</a:t>
            </a:r>
            <a:r>
              <a:rPr lang="nl-NL" dirty="0"/>
              <a:t>/ha : 10.000 m2 = 0.1 lt./m2</a:t>
            </a:r>
          </a:p>
          <a:p>
            <a:endParaRPr lang="nl-NL" dirty="0"/>
          </a:p>
          <a:p>
            <a:r>
              <a:rPr lang="nl-NL" dirty="0"/>
              <a:t>0.1 x 6720 = 672 lt. nodig voor de bespuiting</a:t>
            </a:r>
          </a:p>
        </p:txBody>
      </p:sp>
    </p:spTree>
    <p:extLst>
      <p:ext uri="{BB962C8B-B14F-4D97-AF65-F5344CB8AC3E}">
        <p14:creationId xmlns:p14="http://schemas.microsoft.com/office/powerpoint/2010/main" val="40783746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F8B40FD-F583-4F9B-8A9B-569A7C2CF929}"/>
              </a:ext>
            </a:extLst>
          </p:cNvPr>
          <p:cNvSpPr/>
          <p:nvPr/>
        </p:nvSpPr>
        <p:spPr>
          <a:xfrm>
            <a:off x="524948" y="707268"/>
            <a:ext cx="7453423" cy="7804509"/>
          </a:xfrm>
          <a:prstGeom prst="rect">
            <a:avLst/>
          </a:prstGeom>
        </p:spPr>
        <p:txBody>
          <a:bodyPr wrap="square">
            <a:spAutoFit/>
          </a:bodyPr>
          <a:lstStyle/>
          <a:p>
            <a:pPr lvl="0">
              <a:lnSpc>
                <a:spcPct val="107000"/>
              </a:lnSpc>
              <a:spcAft>
                <a:spcPts val="800"/>
              </a:spcAft>
            </a:pPr>
            <a:r>
              <a:rPr lang="nl-NL" sz="2400" dirty="0">
                <a:latin typeface="Calibri" panose="020F0502020204030204" pitchFamily="34" charset="0"/>
                <a:ea typeface="Calibri" panose="020F0502020204030204" pitchFamily="34" charset="0"/>
                <a:cs typeface="Times New Roman" panose="02020603050405020304" pitchFamily="18" charset="0"/>
              </a:rPr>
              <a:t>2. Vulling, laatste tank water en middel</a:t>
            </a:r>
            <a:endParaRPr lang="nl-N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Op het bedrijf moeten 8 kappen gespoten worden.</a:t>
            </a:r>
            <a:endParaRPr lang="nl-N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De inhoud van het spuitvat is 200 liter, het vloeistof gebruik is 30 liter per kap.</a:t>
            </a:r>
            <a:endParaRPr lang="nl-N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De hoeveel middel per kap is 150 ml.</a:t>
            </a:r>
          </a:p>
          <a:p>
            <a:pPr>
              <a:lnSpc>
                <a:spcPct val="107000"/>
              </a:lnSpc>
              <a:spcAft>
                <a:spcPts val="800"/>
              </a:spcAft>
            </a:pPr>
            <a:endParaRPr lang="nl-N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 </a:t>
            </a:r>
            <a:r>
              <a:rPr lang="nl-NL" b="1" dirty="0">
                <a:latin typeface="Calibri" panose="020F0502020204030204" pitchFamily="34" charset="0"/>
                <a:ea typeface="Calibri" panose="020F0502020204030204" pitchFamily="34" charset="0"/>
                <a:cs typeface="Times New Roman" panose="02020603050405020304" pitchFamily="18" charset="0"/>
              </a:rPr>
              <a:t>Hoeveel moet er voor de tweede vulling in  het spuitvat worden gedaan?</a:t>
            </a:r>
          </a:p>
          <a:p>
            <a:pPr>
              <a:lnSpc>
                <a:spcPct val="107000"/>
              </a:lnSpc>
              <a:spcAft>
                <a:spcPts val="800"/>
              </a:spcAft>
            </a:pPr>
            <a:endParaRPr lang="nl-N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 8 x 30 lt. = 240 lt. Totaal nodig</a:t>
            </a: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240 – 200 = 40 lt. Voor de tweede vulling</a:t>
            </a:r>
          </a:p>
          <a:p>
            <a:pPr>
              <a:lnSpc>
                <a:spcPct val="107000"/>
              </a:lnSpc>
              <a:spcAft>
                <a:spcPts val="800"/>
              </a:spcAft>
            </a:pPr>
            <a:endParaRPr lang="nl-N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b="1" dirty="0">
                <a:latin typeface="Calibri" panose="020F0502020204030204" pitchFamily="34" charset="0"/>
                <a:ea typeface="Calibri" panose="020F0502020204030204" pitchFamily="34" charset="0"/>
                <a:cs typeface="Times New Roman" panose="02020603050405020304" pitchFamily="18" charset="0"/>
              </a:rPr>
              <a:t>Hoeveel middel moet er toe gevoegd worden?</a:t>
            </a:r>
          </a:p>
          <a:p>
            <a:pPr>
              <a:lnSpc>
                <a:spcPct val="107000"/>
              </a:lnSpc>
              <a:spcAft>
                <a:spcPts val="800"/>
              </a:spcAft>
            </a:pPr>
            <a:endParaRPr lang="nl-NL"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effectLst/>
                <a:latin typeface="Calibri" panose="020F0502020204030204" pitchFamily="34" charset="0"/>
                <a:ea typeface="Calibri" panose="020F0502020204030204" pitchFamily="34" charset="0"/>
                <a:cs typeface="Times New Roman" panose="02020603050405020304" pitchFamily="18" charset="0"/>
              </a:rPr>
              <a:t>8 x 150 = 1200ml middel totaal</a:t>
            </a: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1200 : 240 lt. = 5 ml/lt. </a:t>
            </a:r>
          </a:p>
          <a:p>
            <a:pPr>
              <a:lnSpc>
                <a:spcPct val="107000"/>
              </a:lnSpc>
              <a:spcAft>
                <a:spcPts val="800"/>
              </a:spcAft>
            </a:pPr>
            <a:r>
              <a:rPr lang="nl-NL" dirty="0">
                <a:effectLst/>
                <a:latin typeface="Calibri" panose="020F0502020204030204" pitchFamily="34" charset="0"/>
                <a:ea typeface="Calibri" panose="020F0502020204030204" pitchFamily="34" charset="0"/>
                <a:cs typeface="Times New Roman" panose="02020603050405020304" pitchFamily="18" charset="0"/>
              </a:rPr>
              <a:t>5 x 40 lt. = 200 ml middel toevoegen</a:t>
            </a:r>
          </a:p>
          <a:p>
            <a:pPr>
              <a:lnSpc>
                <a:spcPct val="107000"/>
              </a:lnSpc>
              <a:spcAft>
                <a:spcPts val="80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83848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1000"/>
                                        <p:tgtEl>
                                          <p:spTgt spid="2">
                                            <p:txEl>
                                              <p:pRg st="7" end="7"/>
                                            </p:txEl>
                                          </p:spTgt>
                                        </p:tgtEl>
                                      </p:cBhvr>
                                    </p:animEffect>
                                    <p:anim calcmode="lin" valueType="num">
                                      <p:cBhvr>
                                        <p:cTn id="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8" end="8"/>
                                            </p:txEl>
                                          </p:spTgt>
                                        </p:tgtEl>
                                        <p:attrNameLst>
                                          <p:attrName>style.visibility</p:attrName>
                                        </p:attrNameLst>
                                      </p:cBhvr>
                                      <p:to>
                                        <p:strVal val="visible"/>
                                      </p:to>
                                    </p:set>
                                    <p:animEffect transition="in" filter="fade">
                                      <p:cBhvr>
                                        <p:cTn id="14" dur="1000"/>
                                        <p:tgtEl>
                                          <p:spTgt spid="2">
                                            <p:txEl>
                                              <p:pRg st="8" end="8"/>
                                            </p:txEl>
                                          </p:spTgt>
                                        </p:tgtEl>
                                      </p:cBhvr>
                                    </p:animEffect>
                                    <p:anim calcmode="lin" valueType="num">
                                      <p:cBhvr>
                                        <p:cTn id="1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animEffect transition="in" filter="fade">
                                      <p:cBhvr>
                                        <p:cTn id="21" dur="1000"/>
                                        <p:tgtEl>
                                          <p:spTgt spid="2">
                                            <p:txEl>
                                              <p:pRg st="12" end="12"/>
                                            </p:txEl>
                                          </p:spTgt>
                                        </p:tgtEl>
                                      </p:cBhvr>
                                    </p:animEffect>
                                    <p:anim calcmode="lin" valueType="num">
                                      <p:cBhvr>
                                        <p:cTn id="22"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13" end="13"/>
                                            </p:txEl>
                                          </p:spTgt>
                                        </p:tgtEl>
                                        <p:attrNameLst>
                                          <p:attrName>style.visibility</p:attrName>
                                        </p:attrNameLst>
                                      </p:cBhvr>
                                      <p:to>
                                        <p:strVal val="visible"/>
                                      </p:to>
                                    </p:set>
                                    <p:animEffect transition="in" filter="fade">
                                      <p:cBhvr>
                                        <p:cTn id="28" dur="1000"/>
                                        <p:tgtEl>
                                          <p:spTgt spid="2">
                                            <p:txEl>
                                              <p:pRg st="13" end="13"/>
                                            </p:txEl>
                                          </p:spTgt>
                                        </p:tgtEl>
                                      </p:cBhvr>
                                    </p:animEffect>
                                    <p:anim calcmode="lin" valueType="num">
                                      <p:cBhvr>
                                        <p:cTn id="29"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animEffect transition="in" filter="fade">
                                      <p:cBhvr>
                                        <p:cTn id="35" dur="1000"/>
                                        <p:tgtEl>
                                          <p:spTgt spid="2">
                                            <p:txEl>
                                              <p:pRg st="14" end="14"/>
                                            </p:txEl>
                                          </p:spTgt>
                                        </p:tgtEl>
                                      </p:cBhvr>
                                    </p:animEffect>
                                    <p:anim calcmode="lin" valueType="num">
                                      <p:cBhvr>
                                        <p:cTn id="36"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0E64496-812D-4B4F-A616-E02D8736BCAA}"/>
              </a:ext>
            </a:extLst>
          </p:cNvPr>
          <p:cNvSpPr/>
          <p:nvPr/>
        </p:nvSpPr>
        <p:spPr>
          <a:xfrm>
            <a:off x="1137683" y="1234612"/>
            <a:ext cx="6613452" cy="1285416"/>
          </a:xfrm>
          <a:prstGeom prst="rect">
            <a:avLst/>
          </a:prstGeom>
        </p:spPr>
        <p:txBody>
          <a:bodyPr wrap="square">
            <a:spAutoFit/>
          </a:bodyPr>
          <a:lstStyle/>
          <a:p>
            <a:pPr lvl="0">
              <a:lnSpc>
                <a:spcPct val="107000"/>
              </a:lnSpc>
              <a:spcAft>
                <a:spcPts val="800"/>
              </a:spcAft>
            </a:pPr>
            <a:r>
              <a:rPr lang="nl-NL" sz="2400" dirty="0">
                <a:latin typeface="Calibri" panose="020F0502020204030204" pitchFamily="34" charset="0"/>
                <a:ea typeface="Calibri" panose="020F0502020204030204" pitchFamily="34" charset="0"/>
                <a:cs typeface="Times New Roman" panose="02020603050405020304" pitchFamily="18" charset="0"/>
              </a:rPr>
              <a:t>3. Rij loop snelheid</a:t>
            </a:r>
            <a:endParaRPr lang="nl-N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In een kap van 6,40 meter ligt 5 keer een buisrail van 100 meter lang.</a:t>
            </a:r>
            <a:endParaRPr lang="nl-N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De loopsnelheid van de robot is 5 km per uur.</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hthoek 2">
            <a:extLst>
              <a:ext uri="{FF2B5EF4-FFF2-40B4-BE49-F238E27FC236}">
                <a16:creationId xmlns:a16="http://schemas.microsoft.com/office/drawing/2014/main" id="{8448B6FB-0B66-4B4C-962D-8C5A1953EF96}"/>
              </a:ext>
            </a:extLst>
          </p:cNvPr>
          <p:cNvSpPr/>
          <p:nvPr/>
        </p:nvSpPr>
        <p:spPr>
          <a:xfrm>
            <a:off x="1137683" y="2845956"/>
            <a:ext cx="4303229" cy="388696"/>
          </a:xfrm>
          <a:prstGeom prst="rect">
            <a:avLst/>
          </a:prstGeom>
        </p:spPr>
        <p:txBody>
          <a:bodyPr wrap="none">
            <a:spAutoFit/>
          </a:bodyPr>
          <a:lstStyle/>
          <a:p>
            <a:pPr>
              <a:lnSpc>
                <a:spcPct val="107000"/>
              </a:lnSpc>
              <a:spcAft>
                <a:spcPts val="800"/>
              </a:spcAft>
            </a:pPr>
            <a:r>
              <a:rPr lang="nl-NL" b="1" dirty="0">
                <a:latin typeface="Calibri" panose="020F0502020204030204" pitchFamily="34" charset="0"/>
                <a:ea typeface="Calibri" panose="020F0502020204030204" pitchFamily="34" charset="0"/>
                <a:cs typeface="Times New Roman" panose="02020603050405020304" pitchFamily="18" charset="0"/>
              </a:rPr>
              <a:t>Hoelang duurt het daadwerkelijke spuiten?</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kstvak 4">
            <a:extLst>
              <a:ext uri="{FF2B5EF4-FFF2-40B4-BE49-F238E27FC236}">
                <a16:creationId xmlns:a16="http://schemas.microsoft.com/office/drawing/2014/main" id="{E7724115-BB45-474E-A6BC-C945D764C583}"/>
              </a:ext>
            </a:extLst>
          </p:cNvPr>
          <p:cNvSpPr txBox="1"/>
          <p:nvPr/>
        </p:nvSpPr>
        <p:spPr>
          <a:xfrm>
            <a:off x="1137683" y="3666575"/>
            <a:ext cx="6422065" cy="1477328"/>
          </a:xfrm>
          <a:prstGeom prst="rect">
            <a:avLst/>
          </a:prstGeom>
          <a:noFill/>
        </p:spPr>
        <p:txBody>
          <a:bodyPr wrap="square" rtlCol="0">
            <a:spAutoFit/>
          </a:bodyPr>
          <a:lstStyle/>
          <a:p>
            <a:r>
              <a:rPr lang="nl-NL" dirty="0"/>
              <a:t>5 x 100 = 500 meter lang</a:t>
            </a:r>
          </a:p>
          <a:p>
            <a:endParaRPr lang="nl-NL" dirty="0"/>
          </a:p>
          <a:p>
            <a:r>
              <a:rPr lang="nl-NL" dirty="0"/>
              <a:t>5 km/uur  = 5000 meter : 60 min. = 83.3 meter/min</a:t>
            </a:r>
          </a:p>
          <a:p>
            <a:endParaRPr lang="nl-NL" dirty="0"/>
          </a:p>
          <a:p>
            <a:r>
              <a:rPr lang="nl-NL" dirty="0"/>
              <a:t>500 meter : 83.3 = 6.0 min. daadwerkelijk spuiten</a:t>
            </a:r>
          </a:p>
        </p:txBody>
      </p:sp>
    </p:spTree>
    <p:extLst>
      <p:ext uri="{BB962C8B-B14F-4D97-AF65-F5344CB8AC3E}">
        <p14:creationId xmlns:p14="http://schemas.microsoft.com/office/powerpoint/2010/main" val="357131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0DE5D9C-7060-45EA-89B1-3E103E9247E0}"/>
              </a:ext>
            </a:extLst>
          </p:cNvPr>
          <p:cNvSpPr/>
          <p:nvPr/>
        </p:nvSpPr>
        <p:spPr>
          <a:xfrm>
            <a:off x="999460" y="890661"/>
            <a:ext cx="7527851" cy="1684372"/>
          </a:xfrm>
          <a:prstGeom prst="rect">
            <a:avLst/>
          </a:prstGeom>
        </p:spPr>
        <p:txBody>
          <a:bodyPr wrap="square">
            <a:spAutoFit/>
          </a:bodyPr>
          <a:lstStyle/>
          <a:p>
            <a:pPr lvl="0">
              <a:lnSpc>
                <a:spcPct val="107000"/>
              </a:lnSpc>
              <a:spcAft>
                <a:spcPts val="800"/>
              </a:spcAft>
            </a:pPr>
            <a:r>
              <a:rPr lang="nl-NL" sz="2400" dirty="0">
                <a:latin typeface="Calibri" panose="020F0502020204030204" pitchFamily="34" charset="0"/>
                <a:ea typeface="Calibri" panose="020F0502020204030204" pitchFamily="34" charset="0"/>
                <a:cs typeface="Times New Roman" panose="02020603050405020304" pitchFamily="18" charset="0"/>
              </a:rPr>
              <a:t>4. Rij loop snelheid</a:t>
            </a:r>
            <a:endParaRPr lang="nl-N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In een kap van 9.60 meter ligt 8 x een buisrail van 75 meter lang.</a:t>
            </a:r>
            <a:endParaRPr lang="nl-N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Je moet 7 kappen spuiten.</a:t>
            </a:r>
            <a:endParaRPr lang="nl-N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De loop(rij)snelheid van de spuitrobot is 6 km per uur.</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hthoek 2">
            <a:extLst>
              <a:ext uri="{FF2B5EF4-FFF2-40B4-BE49-F238E27FC236}">
                <a16:creationId xmlns:a16="http://schemas.microsoft.com/office/drawing/2014/main" id="{EBE262D7-280F-4AA9-A310-61B45BAC23BF}"/>
              </a:ext>
            </a:extLst>
          </p:cNvPr>
          <p:cNvSpPr/>
          <p:nvPr/>
        </p:nvSpPr>
        <p:spPr>
          <a:xfrm>
            <a:off x="999460" y="2913632"/>
            <a:ext cx="4303229" cy="388696"/>
          </a:xfrm>
          <a:prstGeom prst="rect">
            <a:avLst/>
          </a:prstGeom>
        </p:spPr>
        <p:txBody>
          <a:bodyPr wrap="none">
            <a:spAutoFit/>
          </a:bodyPr>
          <a:lstStyle/>
          <a:p>
            <a:pPr>
              <a:lnSpc>
                <a:spcPct val="107000"/>
              </a:lnSpc>
              <a:spcAft>
                <a:spcPts val="800"/>
              </a:spcAft>
            </a:pPr>
            <a:r>
              <a:rPr lang="nl-NL" b="1" dirty="0">
                <a:latin typeface="Calibri" panose="020F0502020204030204" pitchFamily="34" charset="0"/>
                <a:ea typeface="Calibri" panose="020F0502020204030204" pitchFamily="34" charset="0"/>
                <a:cs typeface="Times New Roman" panose="02020603050405020304" pitchFamily="18" charset="0"/>
              </a:rPr>
              <a:t>Hoelang duurt het daadwerkelijke spuiten?</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kstvak 4">
            <a:extLst>
              <a:ext uri="{FF2B5EF4-FFF2-40B4-BE49-F238E27FC236}">
                <a16:creationId xmlns:a16="http://schemas.microsoft.com/office/drawing/2014/main" id="{FC8855EF-2D22-4CDE-88D9-8A6E38F831C2}"/>
              </a:ext>
            </a:extLst>
          </p:cNvPr>
          <p:cNvSpPr txBox="1"/>
          <p:nvPr/>
        </p:nvSpPr>
        <p:spPr>
          <a:xfrm>
            <a:off x="999460" y="3587913"/>
            <a:ext cx="6645348" cy="2031325"/>
          </a:xfrm>
          <a:prstGeom prst="rect">
            <a:avLst/>
          </a:prstGeom>
          <a:noFill/>
        </p:spPr>
        <p:txBody>
          <a:bodyPr wrap="square" rtlCol="0">
            <a:spAutoFit/>
          </a:bodyPr>
          <a:lstStyle/>
          <a:p>
            <a:r>
              <a:rPr lang="nl-NL" dirty="0"/>
              <a:t>8 x 75 = 600 meter lang</a:t>
            </a:r>
          </a:p>
          <a:p>
            <a:endParaRPr lang="nl-NL" dirty="0"/>
          </a:p>
          <a:p>
            <a:r>
              <a:rPr lang="nl-NL" dirty="0"/>
              <a:t>7 x 600 = 4200 meter totaal te spuiten</a:t>
            </a:r>
          </a:p>
          <a:p>
            <a:endParaRPr lang="nl-NL" dirty="0"/>
          </a:p>
          <a:p>
            <a:r>
              <a:rPr lang="nl-NL" dirty="0"/>
              <a:t>6 km/uur = 6000 meter : 60 min. = 100 meter/min.</a:t>
            </a:r>
          </a:p>
          <a:p>
            <a:endParaRPr lang="nl-NL" dirty="0"/>
          </a:p>
          <a:p>
            <a:r>
              <a:rPr lang="nl-NL" dirty="0"/>
              <a:t>4200 meter spuiten : 100 meter/min = 42 min. totaal te spuiten</a:t>
            </a:r>
          </a:p>
        </p:txBody>
      </p:sp>
    </p:spTree>
    <p:extLst>
      <p:ext uri="{BB962C8B-B14F-4D97-AF65-F5344CB8AC3E}">
        <p14:creationId xmlns:p14="http://schemas.microsoft.com/office/powerpoint/2010/main" val="92070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19F76504-574D-4AFF-980A-FBB6809034A7}"/>
              </a:ext>
            </a:extLst>
          </p:cNvPr>
          <p:cNvSpPr/>
          <p:nvPr/>
        </p:nvSpPr>
        <p:spPr>
          <a:xfrm>
            <a:off x="797442" y="544931"/>
            <a:ext cx="6124353" cy="1665008"/>
          </a:xfrm>
          <a:prstGeom prst="rect">
            <a:avLst/>
          </a:prstGeom>
        </p:spPr>
        <p:txBody>
          <a:bodyPr wrap="square">
            <a:spAutoFit/>
          </a:bodyPr>
          <a:lstStyle/>
          <a:p>
            <a:pPr lvl="0">
              <a:lnSpc>
                <a:spcPct val="107000"/>
              </a:lnSpc>
              <a:spcAft>
                <a:spcPts val="800"/>
              </a:spcAft>
            </a:pPr>
            <a:r>
              <a:rPr lang="nl-NL" sz="2400" dirty="0">
                <a:latin typeface="Calibri" panose="020F0502020204030204" pitchFamily="34" charset="0"/>
                <a:ea typeface="Calibri" panose="020F0502020204030204" pitchFamily="34" charset="0"/>
                <a:cs typeface="Times New Roman" panose="02020603050405020304" pitchFamily="18" charset="0"/>
              </a:rPr>
              <a:t>5. Bereken hoeveel middel</a:t>
            </a:r>
            <a:endParaRPr lang="nl-N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Je moet 10 kappen spuiten van 12.4 en 100 meter lang.</a:t>
            </a:r>
            <a:endParaRPr lang="nl-N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Het vloeistof verbruik is 1000 liter per ha.</a:t>
            </a:r>
            <a:endParaRPr lang="nl-NL" sz="1600" dirty="0">
              <a:latin typeface="Calibri" panose="020F0502020204030204" pitchFamily="34" charset="0"/>
              <a:ea typeface="Calibri" panose="020F0502020204030204" pitchFamily="34" charset="0"/>
              <a:cs typeface="Times New Roman" panose="02020603050405020304" pitchFamily="18" charset="0"/>
            </a:endParaRPr>
          </a:p>
          <a:p>
            <a:r>
              <a:rPr lang="nl-NL" dirty="0">
                <a:latin typeface="Calibri" panose="020F0502020204030204" pitchFamily="34" charset="0"/>
                <a:ea typeface="Calibri" panose="020F0502020204030204" pitchFamily="34" charset="0"/>
                <a:cs typeface="Times New Roman" panose="02020603050405020304" pitchFamily="18" charset="0"/>
              </a:rPr>
              <a:t>De dosering is 25 ml per 100 liter water</a:t>
            </a:r>
            <a:endParaRPr lang="nl-NL" dirty="0"/>
          </a:p>
        </p:txBody>
      </p:sp>
      <p:sp>
        <p:nvSpPr>
          <p:cNvPr id="3" name="Rechthoek 2">
            <a:extLst>
              <a:ext uri="{FF2B5EF4-FFF2-40B4-BE49-F238E27FC236}">
                <a16:creationId xmlns:a16="http://schemas.microsoft.com/office/drawing/2014/main" id="{883A393D-EB06-458F-AFD7-7F423EA612E3}"/>
              </a:ext>
            </a:extLst>
          </p:cNvPr>
          <p:cNvSpPr/>
          <p:nvPr/>
        </p:nvSpPr>
        <p:spPr>
          <a:xfrm>
            <a:off x="797442" y="2564454"/>
            <a:ext cx="7357730" cy="388696"/>
          </a:xfrm>
          <a:prstGeom prst="rect">
            <a:avLst/>
          </a:prstGeom>
        </p:spPr>
        <p:txBody>
          <a:bodyPr wrap="square">
            <a:spAutoFit/>
          </a:bodyPr>
          <a:lstStyle/>
          <a:p>
            <a:pPr>
              <a:lnSpc>
                <a:spcPct val="107000"/>
              </a:lnSpc>
              <a:spcAft>
                <a:spcPts val="800"/>
              </a:spcAft>
            </a:pPr>
            <a:r>
              <a:rPr lang="nl-NL" b="1" dirty="0">
                <a:latin typeface="Calibri" panose="020F0502020204030204" pitchFamily="34" charset="0"/>
                <a:ea typeface="Calibri" panose="020F0502020204030204" pitchFamily="34" charset="0"/>
                <a:cs typeface="Times New Roman" panose="02020603050405020304" pitchFamily="18" charset="0"/>
              </a:rPr>
              <a:t>Hoeveel middel moet je aan de spuitvloeistof toevoegen?</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kstvak 3">
            <a:extLst>
              <a:ext uri="{FF2B5EF4-FFF2-40B4-BE49-F238E27FC236}">
                <a16:creationId xmlns:a16="http://schemas.microsoft.com/office/drawing/2014/main" id="{03C2728F-738B-4A7F-8BB2-D48BB68441A6}"/>
              </a:ext>
            </a:extLst>
          </p:cNvPr>
          <p:cNvSpPr txBox="1"/>
          <p:nvPr/>
        </p:nvSpPr>
        <p:spPr>
          <a:xfrm>
            <a:off x="797442" y="3168503"/>
            <a:ext cx="6751674" cy="3416320"/>
          </a:xfrm>
          <a:prstGeom prst="rect">
            <a:avLst/>
          </a:prstGeom>
          <a:noFill/>
        </p:spPr>
        <p:txBody>
          <a:bodyPr wrap="square" rtlCol="0">
            <a:spAutoFit/>
          </a:bodyPr>
          <a:lstStyle/>
          <a:p>
            <a:r>
              <a:rPr lang="nl-NL" dirty="0"/>
              <a:t>12.4 m x 100 m = 1240 m2</a:t>
            </a:r>
          </a:p>
          <a:p>
            <a:endParaRPr lang="nl-NL" dirty="0"/>
          </a:p>
          <a:p>
            <a:r>
              <a:rPr lang="nl-NL" dirty="0"/>
              <a:t>10 kappen x 1240 m2 = 12400 m2 = 1.24 ha</a:t>
            </a:r>
          </a:p>
          <a:p>
            <a:endParaRPr lang="nl-NL" dirty="0"/>
          </a:p>
          <a:p>
            <a:r>
              <a:rPr lang="nl-NL" dirty="0"/>
              <a:t>1000 lt./ha :10.000 m2 = 0.1 lt./m2</a:t>
            </a:r>
          </a:p>
          <a:p>
            <a:endParaRPr lang="nl-NL" dirty="0"/>
          </a:p>
          <a:p>
            <a:r>
              <a:rPr lang="nl-NL" dirty="0"/>
              <a:t>0.1 lt. X 12400 m2 = 1240 liter water totaal nodig</a:t>
            </a:r>
          </a:p>
          <a:p>
            <a:endParaRPr lang="nl-NL" dirty="0"/>
          </a:p>
          <a:p>
            <a:r>
              <a:rPr lang="nl-NL" dirty="0"/>
              <a:t>1240 lt. : 100 lt. = 12.4 </a:t>
            </a:r>
          </a:p>
          <a:p>
            <a:endParaRPr lang="nl-NL" dirty="0"/>
          </a:p>
          <a:p>
            <a:r>
              <a:rPr lang="nl-NL" dirty="0"/>
              <a:t>12.4 x 25 ml middel = 310 ml spuitvloeistof toevoegen</a:t>
            </a:r>
          </a:p>
          <a:p>
            <a:endParaRPr lang="nl-NL" dirty="0"/>
          </a:p>
        </p:txBody>
      </p:sp>
    </p:spTree>
    <p:extLst>
      <p:ext uri="{BB962C8B-B14F-4D97-AF65-F5344CB8AC3E}">
        <p14:creationId xmlns:p14="http://schemas.microsoft.com/office/powerpoint/2010/main" val="36176030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additive="base">
                                        <p:cTn id="1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 calcmode="lin" valueType="num">
                                      <p:cBhvr additive="base">
                                        <p:cTn id="2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 calcmode="lin" valueType="num">
                                      <p:cBhvr additive="base">
                                        <p:cTn id="26"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 calcmode="lin" valueType="num">
                                      <p:cBhvr additive="base">
                                        <p:cTn id="32"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10" end="10"/>
                                            </p:txEl>
                                          </p:spTgt>
                                        </p:tgtEl>
                                        <p:attrNameLst>
                                          <p:attrName>style.visibility</p:attrName>
                                        </p:attrNameLst>
                                      </p:cBhvr>
                                      <p:to>
                                        <p:strVal val="visible"/>
                                      </p:to>
                                    </p:set>
                                    <p:anim calcmode="lin" valueType="num">
                                      <p:cBhvr additive="base">
                                        <p:cTn id="38"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5131BBC-AA38-4222-A2D3-A0B3EC036F0D}"/>
              </a:ext>
            </a:extLst>
          </p:cNvPr>
          <p:cNvSpPr/>
          <p:nvPr/>
        </p:nvSpPr>
        <p:spPr>
          <a:xfrm>
            <a:off x="1031357" y="1141462"/>
            <a:ext cx="6624083" cy="1684372"/>
          </a:xfrm>
          <a:prstGeom prst="rect">
            <a:avLst/>
          </a:prstGeom>
        </p:spPr>
        <p:txBody>
          <a:bodyPr wrap="square">
            <a:spAutoFit/>
          </a:bodyPr>
          <a:lstStyle/>
          <a:p>
            <a:pPr lvl="0">
              <a:lnSpc>
                <a:spcPct val="107000"/>
              </a:lnSpc>
              <a:spcAft>
                <a:spcPts val="800"/>
              </a:spcAft>
            </a:pPr>
            <a:r>
              <a:rPr lang="nl-NL" sz="2400" dirty="0">
                <a:latin typeface="Calibri" panose="020F0502020204030204" pitchFamily="34" charset="0"/>
                <a:ea typeface="Calibri" panose="020F0502020204030204" pitchFamily="34" charset="0"/>
                <a:cs typeface="Times New Roman" panose="02020603050405020304" pitchFamily="18" charset="0"/>
              </a:rPr>
              <a:t>6. Bereken hoeveel water </a:t>
            </a:r>
            <a:endParaRPr lang="nl-N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In een kas moeten 8 kappen gespoten worden.</a:t>
            </a:r>
            <a:endParaRPr lang="nl-N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Een kap is 6.40 meter breed en 60 meter lang.</a:t>
            </a:r>
            <a:endParaRPr lang="nl-N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Het water verbruik is 10 liter per 100 m2 om de plaag goed te raken.</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hthoek 2">
            <a:extLst>
              <a:ext uri="{FF2B5EF4-FFF2-40B4-BE49-F238E27FC236}">
                <a16:creationId xmlns:a16="http://schemas.microsoft.com/office/drawing/2014/main" id="{AC97587E-E6C4-41F7-B031-2AE03DDBDBBE}"/>
              </a:ext>
            </a:extLst>
          </p:cNvPr>
          <p:cNvSpPr/>
          <p:nvPr/>
        </p:nvSpPr>
        <p:spPr>
          <a:xfrm>
            <a:off x="1031357" y="3032978"/>
            <a:ext cx="4347665" cy="388696"/>
          </a:xfrm>
          <a:prstGeom prst="rect">
            <a:avLst/>
          </a:prstGeom>
        </p:spPr>
        <p:txBody>
          <a:bodyPr wrap="none">
            <a:spAutoFit/>
          </a:bodyPr>
          <a:lstStyle/>
          <a:p>
            <a:pPr>
              <a:lnSpc>
                <a:spcPct val="107000"/>
              </a:lnSpc>
              <a:spcAft>
                <a:spcPts val="800"/>
              </a:spcAft>
            </a:pPr>
            <a:r>
              <a:rPr lang="nl-NL" b="1" dirty="0">
                <a:latin typeface="Calibri" panose="020F0502020204030204" pitchFamily="34" charset="0"/>
                <a:ea typeface="Calibri" panose="020F0502020204030204" pitchFamily="34" charset="0"/>
                <a:cs typeface="Times New Roman" panose="02020603050405020304" pitchFamily="18" charset="0"/>
              </a:rPr>
              <a:t>Hoeveel water is nodig voor de bespuiting?</a:t>
            </a:r>
            <a:r>
              <a:rPr lang="nl-NL" sz="1600" dirty="0">
                <a:latin typeface="Calibri" panose="020F0502020204030204" pitchFamily="34" charset="0"/>
                <a:ea typeface="Calibri" panose="020F0502020204030204" pitchFamily="34" charset="0"/>
                <a:cs typeface="Times New Roman" panose="02020603050405020304" pitchFamily="18" charset="0"/>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kstvak 4">
            <a:extLst>
              <a:ext uri="{FF2B5EF4-FFF2-40B4-BE49-F238E27FC236}">
                <a16:creationId xmlns:a16="http://schemas.microsoft.com/office/drawing/2014/main" id="{EA2DF574-3FDD-4719-A98E-4AEB0DD46CBF}"/>
              </a:ext>
            </a:extLst>
          </p:cNvPr>
          <p:cNvSpPr txBox="1"/>
          <p:nvPr/>
        </p:nvSpPr>
        <p:spPr>
          <a:xfrm>
            <a:off x="1031357" y="3640632"/>
            <a:ext cx="6177516" cy="2031325"/>
          </a:xfrm>
          <a:prstGeom prst="rect">
            <a:avLst/>
          </a:prstGeom>
          <a:noFill/>
        </p:spPr>
        <p:txBody>
          <a:bodyPr wrap="square" rtlCol="0">
            <a:spAutoFit/>
          </a:bodyPr>
          <a:lstStyle/>
          <a:p>
            <a:r>
              <a:rPr lang="nl-NL" dirty="0"/>
              <a:t>6.40 m x 60 m = 384 m2 </a:t>
            </a:r>
          </a:p>
          <a:p>
            <a:endParaRPr lang="nl-NL" dirty="0"/>
          </a:p>
          <a:p>
            <a:r>
              <a:rPr lang="nl-NL" dirty="0"/>
              <a:t>8 kappen x 384 m2 = 3072 m2 totaal te spuiten</a:t>
            </a:r>
          </a:p>
          <a:p>
            <a:endParaRPr lang="nl-NL" dirty="0"/>
          </a:p>
          <a:p>
            <a:r>
              <a:rPr lang="nl-NL" dirty="0"/>
              <a:t>3072 m2/</a:t>
            </a:r>
            <a:r>
              <a:rPr lang="nl-NL" dirty="0" err="1"/>
              <a:t>opp</a:t>
            </a:r>
            <a:r>
              <a:rPr lang="nl-NL" dirty="0"/>
              <a:t> : 100m2 = 30.72 m2</a:t>
            </a:r>
          </a:p>
          <a:p>
            <a:endParaRPr lang="nl-NL" dirty="0"/>
          </a:p>
          <a:p>
            <a:r>
              <a:rPr lang="nl-NL" dirty="0"/>
              <a:t>30.72 m2 x 10 lt. = 307.2 lt./water nodig voor de bespuiting</a:t>
            </a:r>
          </a:p>
        </p:txBody>
      </p:sp>
    </p:spTree>
    <p:extLst>
      <p:ext uri="{BB962C8B-B14F-4D97-AF65-F5344CB8AC3E}">
        <p14:creationId xmlns:p14="http://schemas.microsoft.com/office/powerpoint/2010/main" val="131741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roeneWelle_basis_powerpoint" id="{D03FB467-A1D0-4300-BBE8-0A124230A772}" vid="{E71E72C1-E154-464B-BAF9-E4AD3A855E81}"/>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E9CE408372404FADDB336477639BFB" ma:contentTypeVersion="1" ma:contentTypeDescription="Een nieuw document maken." ma:contentTypeScope="" ma:versionID="0a923de61e44b713f96d573a0c6ded59">
  <xsd:schema xmlns:xsd="http://www.w3.org/2001/XMLSchema" xmlns:xs="http://www.w3.org/2001/XMLSchema" xmlns:p="http://schemas.microsoft.com/office/2006/metadata/properties" xmlns:ns1="http://schemas.microsoft.com/sharepoint/v3" targetNamespace="http://schemas.microsoft.com/office/2006/metadata/properties" ma:root="true" ma:fieldsID="0a4dfdaa14f58a51274070ca23631a5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Begindatum van de planning" ma:description="Geplande begindatum is een sitekolom die door de publicatiefunctie gemaakt wordt. Het wordt gebruikt om een specifieke datum en tijd op te geven waarop de pagina voor het eerst verschijnt voor sitebezoekers." ma:hidden="true" ma:internalName="PublishingStartDate">
      <xsd:simpleType>
        <xsd:restriction base="dms:Unknown"/>
      </xsd:simpleType>
    </xsd:element>
    <xsd:element name="PublishingExpirationDate" ma:index="9" nillable="true" ma:displayName="Einddatum van de planning" ma:description="Geplande einddatum is een sitekolom die door de publicatiefunctie gemaakt wordt. Het wordt gebruikt om een specifieke datum en tijd op te geven waarop de pagina niet langer verschijnt voor sitebezoeke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95E094-9BF4-4978-A1EE-BD38981FCA9D}">
  <ds:schemaRefs>
    <ds:schemaRef ds:uri="http://schemas.microsoft.com/sharepoint/v3/contenttype/forms"/>
  </ds:schemaRefs>
</ds:datastoreItem>
</file>

<file path=customXml/itemProps2.xml><?xml version="1.0" encoding="utf-8"?>
<ds:datastoreItem xmlns:ds="http://schemas.openxmlformats.org/officeDocument/2006/customXml" ds:itemID="{5CA6386E-AE15-41A3-890A-93585505B329}">
  <ds:schemaRefs>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6A29C6F-D1B6-4B3E-B945-6ACADEBA7D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GroeneWelle_basis_powerpoint</Template>
  <TotalTime>522</TotalTime>
  <Words>663</Words>
  <Application>Microsoft Office PowerPoint</Application>
  <PresentationFormat>Diavoorstelling (4:3)</PresentationFormat>
  <Paragraphs>95</Paragraphs>
  <Slides>12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Times New Roman</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HP</dc:creator>
  <cp:lastModifiedBy>Bertus Boer</cp:lastModifiedBy>
  <cp:revision>54</cp:revision>
  <dcterms:created xsi:type="dcterms:W3CDTF">2016-10-19T08:57:56Z</dcterms:created>
  <dcterms:modified xsi:type="dcterms:W3CDTF">2019-11-18T14:07:48Z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0x01010029E9CE408372404FADDB336477639BFB</vt:lpwstr>
  </property>
</Properties>
</file>